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45</c:v>
                </c:pt>
                <c:pt idx="4">
                  <c:v>1</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0.1698228985550001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9.2734000000000094E-2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0.96813199999999977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9.2734000000000094E-2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0.3326279999999997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0.62575400000000059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6.6914559999999996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0.17630317342529978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9.1652999999999984E-2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0.95685100000000034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9.1654000000000124E-2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0.32875199999999971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0.86574599999999968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7.4499079999999998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1.4801250000000001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0.44302399999999942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0.12351100000000059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1.289445999999999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0.12351100000000059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0.44302399999999942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4.7770000000001644E-2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8.4953090000000007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8.5570999999999842E-2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0.34766999999999992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9.6928000000000125E-2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1.0119119999999997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9.6928000000000125E-2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0.34766899999999978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0.58565200000000051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6.9632740000000002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0.14910200000000007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0.33549400000000063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9.3532999999999866E-2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0.97647200000000023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9.3534000000000006E-2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0.3354929999999996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0.78702400000000061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7.7702499999999999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0.10713200000000001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0.13382200000000033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3.7308999999998704E-2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0.38949500000000015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3.7309000000000481E-2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0.13382200000000033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0.18333699999999986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8.9766019999999997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c:v>
                </c:pt>
                <c:pt idx="1">
                  <c:v>37</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0.11659799999999976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0.31826700000000052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8.8730999999999227E-2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0.92633300000000052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8.8731000000000115E-2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0.31826699999999963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0.77885000000000026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3.903375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0.34307199999999938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0.33728800000000003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9.4033000000000477E-2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0.98169500000000021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9.4032999999999589E-2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0.33728800000000003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0.87769500000000011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6.2748609999999996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0.37543498525760022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0.15341799999999939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1.601662000000001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0.15341899999999953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0.55029399999999917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0.67318600000000117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7.3452440000000001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0.92015799999999981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0.39241200000000021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0.10940199999999933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1.1421370000000008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0.10940199999999933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0.39241200000000021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0.42734899999999953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7.8492920000000002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1.2069389999999998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0.41427600000000009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0.1154970000000004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1.2057729999999998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0.1154970000000004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0.4142759999999992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0.87004400000000093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6.2599660000000004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Q13. Did you get enough help from staff to eat your meals?</c:v>
                </c:pt>
                <c:pt idx="1">
                  <c:v>Your care and treatment Q27. Were you able to discuss your condition or treatment with hospital staff without being overheard?</c:v>
                </c:pt>
                <c:pt idx="2">
                  <c:v>Your care and treatment Q30. Were you able to get a member of staff to help you when you needed attention?</c:v>
                </c:pt>
                <c:pt idx="3">
                  <c:v>Nurses Q22. In your opinion, were there enough nurses on duty to care for you in hospital?</c:v>
                </c:pt>
                <c:pt idx="4">
                  <c:v>The hospital and ward Q5. Were you ever prevented from sleeping at night by noise from other patients?</c:v>
                </c:pt>
              </c:strCache>
            </c:strRef>
          </c:cat>
          <c:val>
            <c:numRef>
              <c:f>Sheet1!$B$2:$B$6</c:f>
              <c:numCache>
                <c:formatCode>0.0</c:formatCode>
                <c:ptCount val="5"/>
                <c:pt idx="0">
                  <c:v>8.1999999999999993</c:v>
                </c:pt>
                <c:pt idx="1">
                  <c:v>6.7</c:v>
                </c:pt>
                <c:pt idx="2">
                  <c:v>8.6</c:v>
                </c:pt>
                <c:pt idx="3">
                  <c:v>7.7</c:v>
                </c:pt>
                <c:pt idx="4">
                  <c:v>6.3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Q13. Did you get enough help from staff to eat your meals?</c:v>
                </c:pt>
                <c:pt idx="1">
                  <c:v>Your care and treatment Q27. Were you able to discuss your condition or treatment with hospital staff without being overheard?</c:v>
                </c:pt>
                <c:pt idx="2">
                  <c:v>Your care and treatment Q30. Were you able to get a member of staff to help you when you needed attention?</c:v>
                </c:pt>
                <c:pt idx="3">
                  <c:v>Nurses Q22. In your opinion, were there enough nurses on duty to care for you in hospital?</c:v>
                </c:pt>
                <c:pt idx="4">
                  <c:v>The hospital and ward Q5. Were you ever prevented from sleeping at night by noise from other patients?</c:v>
                </c:pt>
              </c:strCache>
            </c:strRef>
          </c:cat>
          <c:val>
            <c:numRef>
              <c:f>Sheet1!$C$2:$C$6</c:f>
              <c:numCache>
                <c:formatCode>0.0</c:formatCode>
                <c:ptCount val="5"/>
                <c:pt idx="0">
                  <c:v>7.5</c:v>
                </c:pt>
                <c:pt idx="1">
                  <c:v>6.3</c:v>
                </c:pt>
                <c:pt idx="2">
                  <c:v>8.1</c:v>
                </c:pt>
                <c:pt idx="3">
                  <c:v>7.3</c:v>
                </c:pt>
                <c:pt idx="4">
                  <c:v>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Your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Your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Your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Your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Your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Your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Your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Your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1.51051059032747</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9.4523557190600072E-2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0.126328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1.3188549999999999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0.12632900000000014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0.45312900000000012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0.82440699999999989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1.5105109999999999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Your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Your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Your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Your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Your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Your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Your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Your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9.2351661858283798</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Leaving hospital Q41. Thinking about any medicine you were to take at home, were you given any of the following?</c:v>
                </c:pt>
                <c:pt idx="2">
                  <c:v>Leaving hospital Q42. Before you left hospital, did you know what would happen next with your care?</c:v>
                </c:pt>
                <c:pt idx="3">
                  <c:v>Doctors Q18. When doctors spoke about your care in front of you, were you included in the conversation?</c:v>
                </c:pt>
                <c:pt idx="4">
                  <c:v>Leaving hospital Q39. Before you left hospital, were you given any information about what you should or should not do after leaving hospital?</c:v>
                </c:pt>
              </c:strCache>
            </c:strRef>
          </c:cat>
          <c:val>
            <c:numRef>
              <c:f>Sheet1!$B$2:$B$6</c:f>
              <c:numCache>
                <c:formatCode>0.0</c:formatCode>
                <c:ptCount val="5"/>
                <c:pt idx="0">
                  <c:v>6.2</c:v>
                </c:pt>
                <c:pt idx="1">
                  <c:v>3.9</c:v>
                </c:pt>
                <c:pt idx="2">
                  <c:v>6.3</c:v>
                </c:pt>
                <c:pt idx="3">
                  <c:v>8.1999999999999993</c:v>
                </c:pt>
                <c:pt idx="4">
                  <c:v>7.8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Leaving hospital Q41. Thinking about any medicine you were to take at home, were you given any of the following?</c:v>
                </c:pt>
                <c:pt idx="2">
                  <c:v>Leaving hospital Q42. Before you left hospital, did you know what would happen next with your care?</c:v>
                </c:pt>
                <c:pt idx="3">
                  <c:v>Doctors Q18. When doctors spoke about your care in front of you, were you included in the conversation?</c:v>
                </c:pt>
                <c:pt idx="4">
                  <c:v>Leaving hospital Q39. Before you left hospital, were you given any information about what you should or should not do after leaving hospital?</c:v>
                </c:pt>
              </c:strCache>
            </c:strRef>
          </c:cat>
          <c:val>
            <c:numRef>
              <c:f>Sheet1!$C$2:$C$6</c:f>
              <c:numCache>
                <c:formatCode>0.0</c:formatCode>
                <c:ptCount val="5"/>
                <c:pt idx="0">
                  <c:v>6.8</c:v>
                </c:pt>
                <c:pt idx="1">
                  <c:v>4.5999999999999996</c:v>
                </c:pt>
                <c:pt idx="2">
                  <c:v>6.6</c:v>
                </c:pt>
                <c:pt idx="3">
                  <c:v>8.5</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0.26873900000000006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0.21682799999999958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6.0450000000001225E-2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0.63108699999999907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6.0450000000001225E-2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0.21682699999999855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9.6198000000001116E-2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9.2351659999999995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Your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Your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Your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Your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Your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Your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Your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Your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8.0977681518776805</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0.25265502827430009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8.3520000000000039E-2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0.87193600000000071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8.3520000000000039E-2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0.29957800000000034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0.4422309999999996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8.0977680000000003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Your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Your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Your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Your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Your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Your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Your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Your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6.8003853213849803</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0.48204144194090048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0.16767299999999974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1.7504799999999996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0.7690980000000005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0.77405800000000013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6.1647869999999996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0.46739065905419963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0.15087800000000051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1.5751429999999997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0.6920610000000007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0.19833799999999968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7.4359840000000004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Your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Your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Your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Your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Your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Your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Your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Your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7.8723892683942003</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3.9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96.458299999999994</c:v>
                </c:pt>
                <c:pt idx="1">
                  <c:v>0.625</c:v>
                </c:pt>
                <c:pt idx="2">
                  <c:v>1.0417000000000001</c:v>
                </c:pt>
                <c:pt idx="3">
                  <c:v>0.20830000000000001</c:v>
                </c:pt>
                <c:pt idx="4">
                  <c:v>0.20830000000000001</c:v>
                </c:pt>
                <c:pt idx="5">
                  <c:v>1.4582999999999999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0.14042099999999991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0.43490699999999993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0.12124899999999972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1.265823000000001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0.55615599999999965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0.55390099999999975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7.968432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2.702109710190026E-2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0.18803099999999962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1.9630190000000001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0.86247999999999969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1.6337460000000004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6.3118230000000004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0.130776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0.29952000000000023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8.3503000000000327E-2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0.87176799999999943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0.38302299999999967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0.52715500000000048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8.2383640000000007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1.8581000000000181E-2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0.31323299999999943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8.7327000000000155E-2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0.91168200000000077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0.40055999999999869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0.37635600000000125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8.1397680000000001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0.41556109375560002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0.16408799999999957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1.7130550000000007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0.75265499999999985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0.7263629999999992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6.6622310000000002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7.7745999999999427E-2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0.23535200000000067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6.5614000000000061E-2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0.68500300000000003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6.5614000000000061E-2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0.23535099999999964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0.14104700000000037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9.2519270000000002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0.26678902279209993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0.10286599999999968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1.0739020000000004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0.10286499999999954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0.36896800000000063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0.2474899999999991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8.3387550000000008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0.20509936853580069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9.9441999999999808E-2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1.0381629999999999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9.9441999999999808E-2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0.35668899999999937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0.38780000000000037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8.3312899999999992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18.0258</c:v>
                </c:pt>
                <c:pt idx="1">
                  <c:v>0.42920000000000003</c:v>
                </c:pt>
                <c:pt idx="2">
                  <c:v>78.111599999999996</c:v>
                </c:pt>
                <c:pt idx="3">
                  <c:v>0</c:v>
                </c:pt>
                <c:pt idx="4">
                  <c:v>0.21460000000000001</c:v>
                </c:pt>
                <c:pt idx="5">
                  <c:v>1.2876000000000001</c:v>
                </c:pt>
                <c:pt idx="6">
                  <c:v>0</c:v>
                </c:pt>
                <c:pt idx="7">
                  <c:v>1.2876000000000001</c:v>
                </c:pt>
                <c:pt idx="8">
                  <c:v>0.64380000000000004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0.51742399999999922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0.3964610000000004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0.1105299999999998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1.1539209999999995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0.11053000000000068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0.3964610000000004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0.34175999999999895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8.2264199999999992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0.35765196031469948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0.11233900000000041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1.1728009999999998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0.11233899999999952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0.40294800000000119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0.70442099999999996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7.1594049999999996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0.40508500992979979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0.13760300000000036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1.4365560000000004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0.13760300000000036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0.49356899999999904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0.49657499999999999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8.2351519999999994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0.42765253586259977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0.18662100000000059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1.9482999999999997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0.1866209999999997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0.66939100000000007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0.92932400000000115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6.0010479999999999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0.31315999999999988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0.18060000000000009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5.0350999999999146E-2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0.52564800000000034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5.0349999999999895E-2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0.18060099999999935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6.4014000000000237E-2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9.4764459999999993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0.82079999999999997</c:v>
                </c:pt>
                <c:pt idx="1">
                  <c:v>0.17920000000000003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0.82079999999999997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Your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Your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Your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Your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Your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Your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Your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Your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8.5157083231678694</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9.3973000000000084E-2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0.24970300000000023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6.9614999999998872E-2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0.72677600000000098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6.9614999999998872E-2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0.24970300000000023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0.18268400000000007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8.4156549999999992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0.1935441714707995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5.8154000000000039E-2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0.60712499999999991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5.8154999999999291E-2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0.20859399999999972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0.15363600000000055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8.8917959999999994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0.15764323587499973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8.2778000000001128E-2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0.86418899999999965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8.2777999999999352E-2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0.29691500000000026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8.3695000000000519E-2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8.2396750000000001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52.903199999999998</c:v>
                </c:pt>
                <c:pt idx="2">
                  <c:v>47.096800000000002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Your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Your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Your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Your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Your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Your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Your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Your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8.5185664909789605</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0.14384400000000053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0.27589699999999961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7.691800000000093E-2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0.80301499999999848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7.6919000000000182E-2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0.2758970000000005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0.19721400000000067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8.7151490000000003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6.7611000000001198E-2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0.23710199999999837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6.6102000000000771E-2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0.69009800000000077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6.6101999999998995E-2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0.23710200000000015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2.369400000000077E-2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9.0936939999999993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0.11026700000000034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0.29515600000000042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8.2288000000000139E-2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0.85906699999999958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8.2288000000000139E-2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0.29515599999999864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8.079800000000148E-2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8.5883850000000006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0.46631399999999967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0.3470089999999999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9.6743000000000023E-2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1.0099879999999999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9.6743000000000023E-2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0.34700900000000079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0.77429099999999984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7.6770379999999996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Your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Your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Your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Your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Your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Your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Your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Your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8.0832296317457093</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0.39660199999999968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0.29258600000000001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8.1571000000000282E-2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0.85158700000000032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8.1570999999998506E-2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0.29258600000000001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0.21736500000000092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7.9206070000000004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0.19450970072940077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8.8664999999999772E-2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0.9256479999999998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8.8664999999999772E-2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0.3180310000000004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0.61431400000000025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6.8855069999999996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0.12052946760380046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6.4902999999999267E-2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0.67757000000000112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6.4902000000000015E-2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0.2327969999999997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0.25862099999999977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8.6505340000000004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0.17665499999999934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0.38037800000000033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0.10604700000000022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1.1071109999999997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0.10604700000000022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0.38037800000000033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0.56069499999999906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7.6196020000000004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0.14794802761540016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0.14466799999999935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1.5103110000000006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0.14466799999999935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0.51890800000000059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1.5909950000000004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6.7149070000000002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2.2917000000000001</c:v>
                </c:pt>
                <c:pt idx="1">
                  <c:v>7.0833000000000004</c:v>
                </c:pt>
                <c:pt idx="2">
                  <c:v>29.375</c:v>
                </c:pt>
                <c:pt idx="3">
                  <c:v>61.25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0.10593116872100161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4.1720999999999009E-2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0.43555800000000033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4.1719999999999757E-2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0.14964800000000089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0.1261859999999988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9.4637180000000001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0.19616800000000012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0.21240300000000012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5.9217000000000297E-2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0.61821100000000051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5.9217000000000297E-2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0.21240300000000012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0.18571199999999877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8.8593519999999994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0.27158497606460053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8.5974000000000217E-2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0.89755300000000027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8.5972999999999189E-2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0.3083790000000004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0.453676999999999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8.5516109999999994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Your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Your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Your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Your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Your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Your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Your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Your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8.1875120199214209</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9.8299000000000802E-2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0.21733199999999897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6.0591000000000506E-2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0.63255700000000026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6.0591000000000506E-2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0.21733199999999897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0.14566100000000048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9.1197189999999999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0.49056799999999967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0.27702100000000041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7.7231000000000272E-2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0.80628499999999903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7.7232000000000411E-2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0.27702099999999952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0.37246000000000024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7.5077569999999998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7.1714000000000055E-2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0.29985999999999979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8.3598000000000283E-2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0.87275799999999926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8.3599000000001311E-2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0.29985999999999891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0.4821080000000002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7.93506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Your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Your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Your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Your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Your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Your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Your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Your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7.0890488703074404</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RXL | Blackpool Teaching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RXL | Blackpool Teaching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RXL | Blackpool Teaching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Blackpool Teaching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89397645"/>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848296535"/>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Q30. Were you able to get a member of staff to help you when you needed attention?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3336732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004313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2965738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Q18. When doctors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003679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04350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295515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928802569"/>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6171515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3914388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7812364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01257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50629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2528932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4777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305940836"/>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79012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2503612"/>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829660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81746002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9260993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2212236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40817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2605694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70543486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42352718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6872685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59856983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98186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29244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430570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24727946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7822137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0436652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54865891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21977962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24353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75058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937991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645686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66492748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6793993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91820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40983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5130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9915623"/>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8289165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99562772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018566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34345956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624383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92574494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610171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02475021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68479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60612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59917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9276870"/>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3048760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12223990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3799474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5557816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008702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2012281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44367456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25409611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36616669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81369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12693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41568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346545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6849110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810088220"/>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644278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4851697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31500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54850411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6497578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83185502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66556423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61831823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19131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88362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029561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494627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8721443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7990618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50717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300502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13148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247326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43951591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751535736"/>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057842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062547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677885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31090593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4415197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02142436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84885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5673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10710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275899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1519284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21624087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505004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3731062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540054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0612867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2427312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8867260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781814847"/>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77788531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67248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66574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055877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4710048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09781809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904337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43408226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97186215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88762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15070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46566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02430704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98182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85037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79975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2005989"/>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2119984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9813781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642021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1454072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6096293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21090755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04060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52938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10228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8038834"/>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27770804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42386316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372103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3721960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810180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31392111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94310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04667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18940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3253587"/>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42366426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00182107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570008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8024523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338413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67821313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78452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94902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25002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8680112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7643223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2826563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(124)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9131651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8516329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0286567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28614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23402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44703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3243637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0547883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8090522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(291)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5667861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84557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7261273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6122140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44254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05189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5043086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6459656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7198001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0980873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4325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2866862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046245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90435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30580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5509650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829360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9093667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1951772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18958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7990562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5873443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53263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9758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9491589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4456326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1598312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(290)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725442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2627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2436341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4403304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(254)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53214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00410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8244304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1903882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5198426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(227)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42381593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90415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09626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079106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46856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9110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509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75639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8260854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7823264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9345335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(107)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995854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5034232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5851460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28336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1422975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934826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3097524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5517338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08724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8113385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2291784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77867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62344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9928649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0025136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4424963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1237037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71494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3982277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9305575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61879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56003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7455934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1580868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8202240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19166433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97346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7574073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1976844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63185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89868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1983697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4943914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2536175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858696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30121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7504861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9070176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49878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43071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722427759"/>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580261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1649083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36052125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9295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9606503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4352463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57710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71136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4686976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0628181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3556957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9911576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996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4720712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6627396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(398)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86376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7656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9984582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4846559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7345250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8178056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24262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6229966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0722944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16710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8549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72516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7507197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6165891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(374)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7450760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92072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0758405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7573936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71886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09249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5229253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231415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642286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(231)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2688800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7819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1373215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3845306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(248)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61350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28229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793871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50814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8192424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(253)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3498861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97889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3417943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320830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52434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44950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26557150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1963970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3504052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71781898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75804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9682681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4455142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83691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86622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2696396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4149794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8085316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41056062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90019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9132339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6001318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06468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38926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76006976"/>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8652450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1998070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(336)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952209794"/>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54815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357434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41366197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31825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62061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4260248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4031797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7308325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0460907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44926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2589598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6545850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40441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2637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86996551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8402695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0765122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(251)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406659200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00232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0730309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028820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(266)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87936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59801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9387319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8291038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2470793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7815113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4471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4548873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1389958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47564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80674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6431822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81368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1206410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963174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BLACKPOOL VICTORIA HOSPITAL (448)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24692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8304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41241197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62153122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6788392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18792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1579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000916133"/>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3275409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50371695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37307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597477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81881629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0272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78098860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54216340"/>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24776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68088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3022065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882233829"/>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41671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0425862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29926813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947540970"/>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3.9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3840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97513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75835154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11554143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664726553"/>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88807275"/>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67089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9269266"/>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4350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15297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63560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56595008"/>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Q41. Thinking about any medicine you were to take at home, were you given any of the following?</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31155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215753092"/>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Q13. Did you get enough help from staff to eat your meals?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03000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52020305"/>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9508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91771301"/>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63110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Blackpool Teaching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498807743"/>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Help with eating: patients being given enough help from staff to eat meals, if needed
Privacy for discussions: patients being able to discuss their condition or treatment with hospital staff without being overheard
Getting help from staff: patients being able to get a member of staff to help them when they needed attention
Enough nurses: patients feeling there were enough nurses on duty to care for them in hospital
Noise from other patients: patients not being bothered by noise at night from other patients</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84441180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Information about medicines to take at home: patients being given information about medicines they were to take at home
Understanding care after leaving hospital: patients being given information about what would happen next with their care
Including patients: patients feeling included in doctors' conversations about their care
Information on discharge: patients being given information about what they should or should not do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Blackpool Teaching Hospitals NHS Foundation Trust who had attended in late 2021. Responses were received from 480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9586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665003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480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00997986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0165291"/>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002527481"/>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69447"/>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93643735"/>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22926174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87352271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859652696"/>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10576803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18734977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644731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703257653"/>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257109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94518558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74762441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15955</Words>
  <Application>Microsoft Office PowerPoint</Application>
  <PresentationFormat>Widescreen</PresentationFormat>
  <Paragraphs>2237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Blackpool Teaching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Benjamin Brewer</cp:lastModifiedBy>
  <cp:revision>846</cp:revision>
  <dcterms:created xsi:type="dcterms:W3CDTF">2021-03-04T09:52:26Z</dcterms:created>
  <dcterms:modified xsi:type="dcterms:W3CDTF">2022-09-30T10:58:46Z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